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05" r:id="rId2"/>
    <p:sldId id="328" r:id="rId3"/>
    <p:sldId id="329" r:id="rId4"/>
    <p:sldId id="330" r:id="rId5"/>
    <p:sldId id="331" r:id="rId6"/>
    <p:sldId id="332" r:id="rId7"/>
    <p:sldId id="333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378" r:id="rId36"/>
    <p:sldId id="379" r:id="rId37"/>
    <p:sldId id="380" r:id="rId38"/>
    <p:sldId id="381" r:id="rId39"/>
  </p:sldIdLst>
  <p:sldSz cx="9144000" cy="6858000" type="screen4x3"/>
  <p:notesSz cx="6858000" cy="93122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66"/>
    <a:srgbClr val="917259"/>
    <a:srgbClr val="78B832"/>
    <a:srgbClr val="FFFF99"/>
    <a:srgbClr val="006600"/>
    <a:srgbClr val="FF660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ลักษณะสีปานกลาง 4 - เน้น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ลักษณะสีปานกลาง 3 - เน้น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ลักษณะสีปานกลาง 4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F8A84-4306-4C92-BD26-F74A5B35DFF9}" type="datetimeFigureOut">
              <a:rPr lang="en-US" smtClean="0"/>
              <a:pPr/>
              <a:t>10/4/2014</a:t>
            </a:fld>
            <a:endParaRPr lang="en-US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84555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84555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DE5D2-4AFE-45EB-B74B-3211F41913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23331"/>
            <a:ext cx="5029200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문자열 유형을 편집하려면 누르십시오</a:t>
            </a:r>
            <a:r>
              <a:rPr lang="en-US" altLang="ko-KR" noProof="0" smtClean="0"/>
              <a:t>.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세째 수준</a:t>
            </a:r>
          </a:p>
          <a:p>
            <a:pPr lvl="3"/>
            <a:r>
              <a:rPr lang="ko-KR" altLang="en-US" noProof="0" smtClean="0"/>
              <a:t>네째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6661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46661"/>
            <a:ext cx="2971800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3931067-973E-43C1-ACC5-AB45277AAB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CDBEF3-6B0D-477E-A680-240A64640970}" type="slidenum">
              <a:rPr lang="en-US" smtClean="0">
                <a:ea typeface="Gulim" pitchFamily="34" charset="-127"/>
              </a:rPr>
              <a:pPr/>
              <a:t>1</a:t>
            </a:fld>
            <a:endParaRPr lang="en-US" smtClean="0">
              <a:ea typeface="Gulim" pitchFamily="34" charset="-127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ภาพนิ่งชื่อเรื่อง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950" y="2105025"/>
            <a:ext cx="8382000" cy="504825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th-TH" altLang="ko-KR" smtClean="0"/>
              <a:t>คลิกเพื่อแก้ไขลักษณะชื่อเรื่องต้นแบบ</a:t>
            </a: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0" y="4619625"/>
            <a:ext cx="2895600" cy="40957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800" b="1">
                <a:solidFill>
                  <a:srgbClr val="000000"/>
                </a:solidFill>
              </a:defRPr>
            </a:lvl1pPr>
          </a:lstStyle>
          <a:p>
            <a:r>
              <a:rPr lang="th-TH" altLang="ko-KR" smtClean="0"/>
              <a:t>คลิกเพื่อแก้ไขลักษณะชื่อเรื่องรองต้นแบบ</a:t>
            </a: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485188" y="6553200"/>
            <a:ext cx="658812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31576-7B8B-4F64-BEDE-BC5C3DEADA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35877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EE43-2A80-4D9F-842A-150338BF98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62725" y="304800"/>
            <a:ext cx="2125663" cy="586740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82563" y="304800"/>
            <a:ext cx="6227762" cy="5867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434AF-4C69-454B-9DC7-D7ADD1A3C31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ชื่อเรื่องและแผนภูม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82563" y="304800"/>
            <a:ext cx="7970837" cy="69215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แผนภูมิ 2"/>
          <p:cNvSpPr>
            <a:spLocks noGrp="1"/>
          </p:cNvSpPr>
          <p:nvPr>
            <p:ph type="chart" idx="1"/>
          </p:nvPr>
        </p:nvSpPr>
        <p:spPr>
          <a:xfrm>
            <a:off x="611188" y="1295400"/>
            <a:ext cx="8077200" cy="4876800"/>
          </a:xfrm>
        </p:spPr>
        <p:txBody>
          <a:bodyPr/>
          <a:lstStyle/>
          <a:p>
            <a:pPr lvl="0"/>
            <a:r>
              <a:rPr lang="th-TH" noProof="0" smtClean="0"/>
              <a:t>คลิกไอคอนเพื่อเพิ่มแผนภูมิ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DCE4F-F0F0-47AE-B49A-E89BC40BCB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74600-BD3B-4E4F-A3B4-DA3826CC29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23395-1DE3-4B3B-B186-8706D9B4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11188" y="1295400"/>
            <a:ext cx="3962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725988" y="1295400"/>
            <a:ext cx="39624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C3EE5-7C93-4D0F-929E-9D61E8C0B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567FB-C4F3-41D6-8988-B71E3920C3C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0AB40-15E7-4899-89E2-8EC5BA13E5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6926D-AE94-4C62-B7EF-45DAC2DBC5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80093-0D0F-4BD9-AF12-374F37A016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C87B1-16A2-4AB7-BA6A-9F83FBDF39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82563" y="304800"/>
            <a:ext cx="7970837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295400"/>
            <a:ext cx="8077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 Click to edit Master text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2625" y="6524625"/>
            <a:ext cx="765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bg1"/>
                </a:solidFill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fld id="{7A114101-8F0C-42E1-9422-23B3464711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7620000" y="762000"/>
            <a:ext cx="1371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altLang="ko-KR" b="1">
                <a:solidFill>
                  <a:srgbClr val="000000"/>
                </a:solidFill>
                <a:latin typeface="Verdana" pitchFamily="34" charset="0"/>
                <a:ea typeface="굴림" pitchFamily="50" charset="-127"/>
              </a:rPr>
              <a:t>LOGO</a:t>
            </a: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6445250"/>
            <a:ext cx="2895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  <a:latin typeface="+mn-lt"/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</p:bldLst>
  </p:timing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+mj-lt"/>
          <a:ea typeface="Gulim" pitchFamily="34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Verdana" pitchFamily="34" charset="0"/>
          <a:ea typeface="Gulim" pitchFamily="34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Verdana" pitchFamily="34" charset="0"/>
          <a:ea typeface="Gulim" pitchFamily="34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Verdana" pitchFamily="34" charset="0"/>
          <a:ea typeface="Gulim" pitchFamily="34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Verdana" pitchFamily="34" charset="0"/>
          <a:ea typeface="Gulim" pitchFamily="34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Verdana" pitchFamily="34" charset="0"/>
          <a:ea typeface="굴림" pitchFamily="50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Verdana" pitchFamily="34" charset="0"/>
          <a:ea typeface="굴림" pitchFamily="50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Verdana" pitchFamily="34" charset="0"/>
          <a:ea typeface="굴림" pitchFamily="50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Verdana" pitchFamily="34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u"/>
        <a:defRPr kumimoji="1" sz="2800">
          <a:solidFill>
            <a:schemeClr val="tx2"/>
          </a:solidFill>
          <a:latin typeface="+mn-lt"/>
          <a:ea typeface="Gulim" pitchFamily="34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400">
          <a:solidFill>
            <a:srgbClr val="000000"/>
          </a:solidFill>
          <a:latin typeface="+mn-lt"/>
          <a:ea typeface="Gulim" pitchFamily="34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Gulim" pitchFamily="34" charset="-127"/>
        </a:defRPr>
      </a:lvl3pPr>
      <a:lvl4pPr marL="15621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400">
          <a:solidFill>
            <a:srgbClr val="000000"/>
          </a:solidFill>
          <a:latin typeface="+mn-lt"/>
          <a:ea typeface="Gulim" pitchFamily="34" charset="-127"/>
        </a:defRPr>
      </a:lvl4pPr>
      <a:lvl5pPr marL="1981200" indent="-228600" algn="l" rtl="0" eaLnBrk="0" fontAlgn="base" latinLnBrk="1" hangingPunct="0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Gulim" pitchFamily="34" charset="-127"/>
        </a:defRPr>
      </a:lvl5pPr>
      <a:lvl6pPr marL="2438400" indent="-228600" algn="l" rtl="0" eaLnBrk="1" fontAlgn="base" latinLnBrk="1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6pPr>
      <a:lvl7pPr marL="2895600" indent="-228600" algn="l" rtl="0" eaLnBrk="1" fontAlgn="base" latinLnBrk="1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7pPr>
      <a:lvl8pPr marL="3352800" indent="-228600" algn="l" rtl="0" eaLnBrk="1" fontAlgn="base" latinLnBrk="1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8pPr>
      <a:lvl9pPr marL="3810000" indent="-228600" algn="l" rtl="0" eaLnBrk="1" fontAlgn="base" latinLnBrk="1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free108.com/softwares/download.asp?id=66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17500" y="476250"/>
            <a:ext cx="8575675" cy="2951163"/>
          </a:xfrm>
          <a:noFill/>
        </p:spPr>
        <p:txBody>
          <a:bodyPr lIns="92075" tIns="46038" rIns="92075" bIns="46038"/>
          <a:lstStyle/>
          <a:p>
            <a:pPr algn="ctr" eaLnBrk="1" hangingPunct="1">
              <a:buClr>
                <a:srgbClr val="6600FF"/>
              </a:buClr>
            </a:pPr>
            <a:r>
              <a:rPr lang="en-US" sz="4800" dirty="0" smtClean="0"/>
              <a:t>Digital Sound</a:t>
            </a:r>
            <a:br>
              <a:rPr lang="en-US" sz="4800" dirty="0" smtClean="0"/>
            </a:br>
            <a:r>
              <a:rPr lang="th-TH" dirty="0" smtClean="0"/>
              <a:t/>
            </a:r>
            <a:br>
              <a:rPr lang="th-TH" dirty="0" smtClean="0"/>
            </a:br>
            <a:endParaRPr lang="en-US" sz="4800" dirty="0" smtClean="0">
              <a:solidFill>
                <a:schemeClr val="accent1"/>
              </a:solidFill>
            </a:endParaRPr>
          </a:p>
        </p:txBody>
      </p:sp>
      <p:sp>
        <p:nvSpPr>
          <p:cNvPr id="3" name="Rectangle 1026"/>
          <p:cNvSpPr txBox="1">
            <a:spLocks noChangeArrowheads="1"/>
          </p:cNvSpPr>
          <p:nvPr/>
        </p:nvSpPr>
        <p:spPr bwMode="white">
          <a:xfrm>
            <a:off x="785786" y="5500654"/>
            <a:ext cx="8072462" cy="1357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600FF"/>
              </a:buClr>
              <a:buSzTx/>
              <a:buFontTx/>
              <a:buNone/>
              <a:tabLst/>
              <a:defRPr/>
            </a:pPr>
            <a:r>
              <a:rPr kumimoji="1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Gulim" pitchFamily="34" charset="-127"/>
                <a:cs typeface="+mj-cs"/>
              </a:rPr>
              <a:t/>
            </a:r>
            <a:br>
              <a:rPr kumimoji="1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 New" pitchFamily="18" charset="-34"/>
                <a:ea typeface="Gulim" pitchFamily="34" charset="-127"/>
                <a:cs typeface="+mj-cs"/>
              </a:rPr>
            </a:br>
            <a:r>
              <a:rPr lang="th-TH" sz="4000" b="1" kern="0" dirty="0" smtClean="0">
                <a:solidFill>
                  <a:schemeClr val="accent1"/>
                </a:solidFill>
                <a:latin typeface="+mj-lt"/>
                <a:cs typeface="+mj-cs"/>
              </a:rPr>
              <a:t>โดย</a:t>
            </a: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6600FF"/>
              </a:buClr>
              <a:buSzTx/>
              <a:buFontTx/>
              <a:buNone/>
              <a:tabLst/>
              <a:defRPr/>
            </a:pPr>
            <a:r>
              <a:rPr kumimoji="1" lang="th-TH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Gulim" pitchFamily="34" charset="-127"/>
                <a:cs typeface="+mj-cs"/>
              </a:rPr>
              <a:t>อาจารย์เนารุ่ง</a:t>
            </a:r>
            <a:r>
              <a:rPr kumimoji="1" lang="th-TH" sz="4000" b="1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Gulim" pitchFamily="34" charset="-127"/>
                <a:cs typeface="+mj-cs"/>
              </a:rPr>
              <a:t>  วิชาราช</a:t>
            </a:r>
            <a:r>
              <a:rPr kumimoji="1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Gulim" pitchFamily="34" charset="-127"/>
                <a:cs typeface="+mj-cs"/>
              </a:rPr>
              <a:t/>
            </a:r>
            <a:br>
              <a:rPr kumimoji="1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Gulim" pitchFamily="34" charset="-127"/>
                <a:cs typeface="+mj-cs"/>
              </a:rPr>
            </a:br>
            <a:r>
              <a:rPr kumimoji="1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Gulim" pitchFamily="34" charset="-127"/>
                <a:cs typeface="+mj-cs"/>
              </a:rPr>
              <a:t/>
            </a:r>
            <a:br>
              <a:rPr kumimoji="1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Gulim" pitchFamily="34" charset="-127"/>
                <a:cs typeface="+mj-cs"/>
              </a:rPr>
            </a:br>
            <a:r>
              <a:rPr kumimoji="1" lang="th-TH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Gulim" pitchFamily="34" charset="-127"/>
                <a:cs typeface="+mj-cs"/>
              </a:rPr>
              <a:t/>
            </a:r>
            <a:br>
              <a:rPr kumimoji="1" lang="th-TH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Gulim" pitchFamily="34" charset="-127"/>
                <a:cs typeface="+mj-cs"/>
              </a:rPr>
            </a:br>
            <a:r>
              <a:rPr kumimoji="1" lang="th-TH" sz="4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Gulim" pitchFamily="34" charset="-127"/>
                <a:cs typeface="+mj-cs"/>
              </a:rPr>
              <a:t>แนะนำวิชา จุดมุ่งหมาย</a:t>
            </a:r>
            <a:endParaRPr kumimoji="1" lang="en-US" sz="4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Gulim" pitchFamily="34" charset="-127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131576-7B8B-4F64-BEDE-BC5C3DEADAC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858280" cy="48768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3399"/>
                </a:solidFill>
              </a:rPr>
              <a:t>MONO </a:t>
            </a:r>
            <a:r>
              <a:rPr lang="en-US" sz="4000" b="1" dirty="0" smtClean="0"/>
              <a:t>	</a:t>
            </a:r>
          </a:p>
          <a:p>
            <a:r>
              <a:rPr lang="th-TH" sz="4000" dirty="0" smtClean="0"/>
              <a:t>คือระบบเสียงที่มีช่องทางเสียง </a:t>
            </a:r>
            <a:r>
              <a:rPr lang="en-US" sz="4000" dirty="0" smtClean="0"/>
              <a:t>(channel) </a:t>
            </a:r>
            <a:r>
              <a:rPr lang="th-TH" sz="4000" dirty="0" smtClean="0"/>
              <a:t>เพียงช่องเดียวเท่านั้น สำหรับการฟังระบบเสียง </a:t>
            </a:r>
            <a:r>
              <a:rPr lang="en-US" sz="4000" dirty="0" smtClean="0"/>
              <a:t>Mono </a:t>
            </a:r>
            <a:r>
              <a:rPr lang="th-TH" sz="4000" dirty="0" smtClean="0"/>
              <a:t>จะใช้ลำโพงเพียงตัวเดียว </a:t>
            </a:r>
            <a:r>
              <a:rPr lang="en-US" sz="4000" dirty="0" smtClean="0"/>
              <a:t>(</a:t>
            </a:r>
            <a:r>
              <a:rPr lang="th-TH" sz="4000" dirty="0" smtClean="0"/>
              <a:t>หรือจะมีมากกว่า </a:t>
            </a:r>
            <a:r>
              <a:rPr lang="en-US" sz="4000" dirty="0" smtClean="0"/>
              <a:t>1 </a:t>
            </a:r>
            <a:r>
              <a:rPr lang="th-TH" sz="4000" dirty="0" smtClean="0"/>
              <a:t>ตัว แต่ทุกตัว จะให้เสียงอันเดียวกันทั้งหมด</a:t>
            </a:r>
            <a:r>
              <a:rPr lang="en-US" sz="4000" dirty="0" smtClean="0"/>
              <a:t>)</a:t>
            </a:r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858280" cy="48768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3399"/>
                </a:solidFill>
              </a:rPr>
              <a:t>STEREO</a:t>
            </a:r>
            <a:r>
              <a:rPr lang="en-US" sz="4000" b="1" dirty="0" smtClean="0"/>
              <a:t> </a:t>
            </a:r>
          </a:p>
          <a:p>
            <a:r>
              <a:rPr lang="th-TH" sz="4000" dirty="0" smtClean="0"/>
              <a:t>ระบบเสียง </a:t>
            </a:r>
            <a:r>
              <a:rPr lang="en-US" sz="4000" dirty="0" smtClean="0"/>
              <a:t>Stereo </a:t>
            </a:r>
            <a:r>
              <a:rPr lang="th-TH" sz="4000" dirty="0" smtClean="0"/>
              <a:t>เป็นระบบเสียงที่ประกอบด้วยช่องทางเสียง </a:t>
            </a:r>
            <a:r>
              <a:rPr lang="en-US" sz="4000" dirty="0" smtClean="0"/>
              <a:t>2 </a:t>
            </a:r>
            <a:r>
              <a:rPr lang="th-TH" sz="4000" dirty="0" smtClean="0"/>
              <a:t>ช่อง สำหรับการฟัง </a:t>
            </a:r>
            <a:endParaRPr lang="en-US" sz="4000" dirty="0" smtClean="0"/>
          </a:p>
          <a:p>
            <a:r>
              <a:rPr lang="th-TH" sz="4000" dirty="0" smtClean="0"/>
              <a:t>จะต้องใช้ลำโพง </a:t>
            </a:r>
            <a:r>
              <a:rPr lang="en-US" sz="4000" dirty="0" smtClean="0"/>
              <a:t>2 </a:t>
            </a:r>
            <a:r>
              <a:rPr lang="th-TH" sz="4000" dirty="0" smtClean="0"/>
              <a:t>ตัว แต่ละตัว จะให้เสียงในแต่ละช่องทาง ระบบเสียง </a:t>
            </a:r>
            <a:r>
              <a:rPr lang="en-US" sz="4000" dirty="0" smtClean="0"/>
              <a:t>Stereo </a:t>
            </a:r>
            <a:r>
              <a:rPr lang="th-TH" sz="4000" dirty="0" smtClean="0"/>
              <a:t>นี้ จุดฟัง ควรจะอยู่กึ่งกลางระหว่างลำโพง </a:t>
            </a:r>
            <a:r>
              <a:rPr lang="en-US" sz="4000" dirty="0" smtClean="0"/>
              <a:t>2 </a:t>
            </a:r>
            <a:r>
              <a:rPr lang="th-TH" sz="4000" dirty="0" smtClean="0"/>
              <a:t>ตัว เพื่อให้ได้มิติของเสียง หากอยู่ใกล้ลำโพงตัวใดตัวหนึ่งมากเกินไป ความดังของลำโพง จะทำให้มิติของเสียงจากลำโพงอีกตัว หายไป</a:t>
            </a:r>
            <a:endParaRPr lang="en-US" sz="4000" dirty="0" smtClean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643998" cy="48768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3399"/>
                </a:solidFill>
              </a:rPr>
              <a:t>QUADRAPHONIC STEREO </a:t>
            </a:r>
          </a:p>
          <a:p>
            <a:r>
              <a:rPr lang="th-TH" sz="4000" dirty="0" smtClean="0"/>
              <a:t>เป็นระบบเสียงที่ไม่ค่อยรู้จักกันนัก เป็นการ </a:t>
            </a:r>
            <a:r>
              <a:rPr lang="en-US" sz="4000" dirty="0" smtClean="0"/>
              <a:t>encode </a:t>
            </a:r>
            <a:r>
              <a:rPr lang="th-TH" sz="4000" dirty="0" smtClean="0"/>
              <a:t>เสียง </a:t>
            </a:r>
            <a:r>
              <a:rPr lang="en-US" sz="4000" dirty="0" smtClean="0"/>
              <a:t>4 </a:t>
            </a:r>
            <a:r>
              <a:rPr lang="th-TH" sz="4000" dirty="0" smtClean="0"/>
              <a:t>ช่องทาง โดยเสียง </a:t>
            </a:r>
            <a:r>
              <a:rPr lang="en-US" sz="4000" dirty="0" smtClean="0"/>
              <a:t>2 </a:t>
            </a:r>
            <a:r>
              <a:rPr lang="th-TH" sz="4000" dirty="0" smtClean="0"/>
              <a:t>ช่องทางที่เพิ่มมาจากระบบ </a:t>
            </a:r>
            <a:r>
              <a:rPr lang="en-US" sz="4000" dirty="0" smtClean="0"/>
              <a:t>Stereo </a:t>
            </a:r>
            <a:r>
              <a:rPr lang="th-TH" sz="4000" dirty="0" smtClean="0"/>
              <a:t>นั้น เป็นช่องทางเสียงสำหรับลำโพง </a:t>
            </a:r>
            <a:r>
              <a:rPr lang="en-US" sz="4000" dirty="0" smtClean="0"/>
              <a:t>2 </a:t>
            </a:r>
            <a:r>
              <a:rPr lang="th-TH" sz="4000" dirty="0" smtClean="0"/>
              <a:t>ตัว ที่จะวางไว้ด้านหลัง อย่างไรก็ตาม ระบบเสียง</a:t>
            </a:r>
            <a:r>
              <a:rPr lang="en-US" sz="4000" dirty="0" smtClean="0"/>
              <a:t>          </a:t>
            </a:r>
            <a:r>
              <a:rPr lang="th-TH" sz="4000" dirty="0" smtClean="0"/>
              <a:t> </a:t>
            </a:r>
            <a:r>
              <a:rPr lang="en-US" sz="4000" dirty="0" smtClean="0"/>
              <a:t>Quadraphonic </a:t>
            </a:r>
            <a:r>
              <a:rPr lang="th-TH" sz="4000" dirty="0" smtClean="0"/>
              <a:t>นี้ ก็ไม่สามารถหามาตรฐานสำหรับการผลิตได้ ทำให้ไม่มีใครผลิตสื่อในระบบเสียงนี้ออกมา</a:t>
            </a:r>
            <a:endParaRPr lang="en-US" sz="4000" dirty="0" smtClean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643998" cy="48768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3399"/>
                </a:solidFill>
              </a:rPr>
              <a:t>DOLBY STEREO </a:t>
            </a:r>
          </a:p>
          <a:p>
            <a:r>
              <a:rPr lang="th-TH" sz="4000" dirty="0" smtClean="0"/>
              <a:t>ระบบเสียงนี้ เริ่มต้นในปี </a:t>
            </a:r>
            <a:r>
              <a:rPr lang="en-US" sz="4000" dirty="0" smtClean="0"/>
              <a:t>1976 </a:t>
            </a:r>
            <a:r>
              <a:rPr lang="th-TH" sz="4000" dirty="0" smtClean="0"/>
              <a:t>โดยพัฒนามาจากระบบ </a:t>
            </a:r>
            <a:r>
              <a:rPr lang="en-US" sz="4000" dirty="0" smtClean="0"/>
              <a:t>Stereo </a:t>
            </a:r>
            <a:r>
              <a:rPr lang="th-TH" sz="4000" dirty="0" smtClean="0"/>
              <a:t>สำหรับโรงหนัง ทำให้สามารถ เพิ่มช่องทางเสียงได้อีก </a:t>
            </a:r>
            <a:r>
              <a:rPr lang="en-US" sz="4000" dirty="0" smtClean="0"/>
              <a:t>2 </a:t>
            </a:r>
            <a:r>
              <a:rPr lang="th-TH" sz="4000" dirty="0" smtClean="0"/>
              <a:t>ช่อง ร่วมเข้าไปกับช่องเสียง </a:t>
            </a:r>
            <a:r>
              <a:rPr lang="en-US" sz="4000" dirty="0" smtClean="0"/>
              <a:t>2 </a:t>
            </a:r>
            <a:r>
              <a:rPr lang="th-TH" sz="4000" dirty="0" smtClean="0"/>
              <a:t>ช่องเดิม </a:t>
            </a:r>
            <a:r>
              <a:rPr lang="en-US" sz="4000" dirty="0" smtClean="0"/>
              <a:t>(</a:t>
            </a:r>
            <a:r>
              <a:rPr lang="th-TH" sz="4000" dirty="0" smtClean="0"/>
              <a:t>คือเป็นการรวมช่องเสียง </a:t>
            </a:r>
            <a:r>
              <a:rPr lang="en-US" sz="4000" dirty="0" smtClean="0"/>
              <a:t>Surround </a:t>
            </a:r>
            <a:r>
              <a:rPr lang="th-TH" sz="4000" dirty="0" smtClean="0"/>
              <a:t>และ </a:t>
            </a:r>
            <a:r>
              <a:rPr lang="en-US" sz="4000" dirty="0" smtClean="0"/>
              <a:t>   Dialogue </a:t>
            </a:r>
            <a:r>
              <a:rPr lang="th-TH" sz="4000" dirty="0" smtClean="0"/>
              <a:t>เข้าไปไว้ในระบบ </a:t>
            </a:r>
            <a:r>
              <a:rPr lang="en-US" sz="4000" dirty="0" smtClean="0"/>
              <a:t>Stereo) </a:t>
            </a:r>
            <a:r>
              <a:rPr lang="th-TH" sz="4000" dirty="0" smtClean="0"/>
              <a:t>ในการฟังระบบเสียงนี้ จำเป็นต้องมีอุปกรณ์ในการถอด</a:t>
            </a:r>
            <a:r>
              <a:rPr lang="th-TH" sz="4000" dirty="0" err="1" smtClean="0"/>
              <a:t>ระหัส</a:t>
            </a:r>
            <a:r>
              <a:rPr lang="th-TH" sz="4000" dirty="0" smtClean="0"/>
              <a:t>แยกเสียง ให้เป็น </a:t>
            </a:r>
            <a:r>
              <a:rPr lang="en-US" sz="4000" dirty="0" smtClean="0"/>
              <a:t>4 </a:t>
            </a:r>
            <a:r>
              <a:rPr lang="th-TH" sz="4000" dirty="0" smtClean="0"/>
              <a:t>ช่องทาง</a:t>
            </a:r>
            <a:endParaRPr lang="en-US" sz="4000" dirty="0" smtClean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214422"/>
            <a:ext cx="2479919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643998" cy="48768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3399"/>
                </a:solidFill>
              </a:rPr>
              <a:t>DOLBY SURROUND </a:t>
            </a:r>
          </a:p>
          <a:p>
            <a:r>
              <a:rPr lang="th-TH" sz="4000" dirty="0" smtClean="0"/>
              <a:t>ระบบเสียงนี้ เริ่มต้นในปี </a:t>
            </a:r>
            <a:r>
              <a:rPr lang="en-US" sz="4000" dirty="0" smtClean="0"/>
              <a:t>1982 </a:t>
            </a:r>
            <a:r>
              <a:rPr lang="th-TH" sz="4000" dirty="0" smtClean="0"/>
              <a:t>ในฐานะของระบบเสียง </a:t>
            </a:r>
            <a:r>
              <a:rPr lang="en-US" sz="4000" dirty="0" smtClean="0"/>
              <a:t>3 </a:t>
            </a:r>
            <a:r>
              <a:rPr lang="th-TH" sz="4000" dirty="0" smtClean="0"/>
              <a:t>ช่องทาง สำหรับการดูในบ้าน โดย </a:t>
            </a:r>
            <a:r>
              <a:rPr lang="en-US" sz="4000" dirty="0" smtClean="0"/>
              <a:t>3 </a:t>
            </a:r>
            <a:r>
              <a:rPr lang="th-TH" sz="4000" dirty="0" smtClean="0"/>
              <a:t>ช่องทางประกอบด้วย หน้าซ้าย </a:t>
            </a:r>
            <a:r>
              <a:rPr lang="en-US" sz="4000" dirty="0" smtClean="0"/>
              <a:t>(</a:t>
            </a:r>
            <a:r>
              <a:rPr lang="en-US" sz="4000" dirty="0" err="1" smtClean="0"/>
              <a:t>FrontLeft</a:t>
            </a:r>
            <a:r>
              <a:rPr lang="en-US" sz="4000" dirty="0" smtClean="0"/>
              <a:t>) </a:t>
            </a:r>
            <a:r>
              <a:rPr lang="th-TH" sz="4000" dirty="0" smtClean="0"/>
              <a:t>หน้าขวา </a:t>
            </a:r>
            <a:r>
              <a:rPr lang="en-US" sz="4000" dirty="0" smtClean="0"/>
              <a:t>(</a:t>
            </a:r>
            <a:r>
              <a:rPr lang="en-US" sz="4000" dirty="0" err="1" smtClean="0"/>
              <a:t>FrontRight</a:t>
            </a:r>
            <a:r>
              <a:rPr lang="en-US" sz="4000" dirty="0" smtClean="0"/>
              <a:t>) </a:t>
            </a:r>
            <a:r>
              <a:rPr lang="th-TH" sz="4000" dirty="0" smtClean="0"/>
              <a:t>และ </a:t>
            </a:r>
            <a:r>
              <a:rPr lang="en-US" sz="4000" dirty="0" smtClean="0"/>
              <a:t>Surround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714884"/>
            <a:ext cx="4598667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643998" cy="48768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DOLBY SURROUND PRO-LOGIC</a:t>
            </a:r>
          </a:p>
          <a:p>
            <a:r>
              <a:rPr lang="th-TH" sz="3200" dirty="0" smtClean="0"/>
              <a:t>เป็นระบบ </a:t>
            </a:r>
            <a:r>
              <a:rPr lang="en-US" sz="3200" dirty="0" smtClean="0"/>
              <a:t>Dolby Surround </a:t>
            </a:r>
            <a:r>
              <a:rPr lang="th-TH" sz="3200" dirty="0" smtClean="0"/>
              <a:t>ที่เพิ่มเทคนิคที่เรียกว่า </a:t>
            </a:r>
            <a:r>
              <a:rPr lang="en-US" sz="3200" dirty="0" smtClean="0"/>
              <a:t>Pro-Logic </a:t>
            </a:r>
            <a:r>
              <a:rPr lang="th-TH" sz="3200" dirty="0" smtClean="0"/>
              <a:t>เข้าไป ระบบนี้ ใช้กับเครื่อง </a:t>
            </a:r>
            <a:r>
              <a:rPr lang="en-US" sz="3200" dirty="0" smtClean="0"/>
              <a:t>Dolby Pro-Logic Decoder </a:t>
            </a:r>
            <a:r>
              <a:rPr lang="th-TH" sz="3200" dirty="0" smtClean="0"/>
              <a:t>ทำให้สามารถแยกสัญญาณ </a:t>
            </a:r>
            <a:r>
              <a:rPr lang="en-US" sz="3200" dirty="0" smtClean="0"/>
              <a:t>analog 4 </a:t>
            </a:r>
            <a:r>
              <a:rPr lang="th-TH" sz="3200" dirty="0" smtClean="0"/>
              <a:t>ช่องทาง ออกมาจากระบบ </a:t>
            </a:r>
            <a:r>
              <a:rPr lang="en-US" sz="3200" dirty="0" smtClean="0"/>
              <a:t>Dolby Stereo </a:t>
            </a:r>
            <a:r>
              <a:rPr lang="th-TH" sz="3200" dirty="0" smtClean="0"/>
              <a:t>หรือ </a:t>
            </a:r>
            <a:r>
              <a:rPr lang="en-US" sz="3200" dirty="0" smtClean="0"/>
              <a:t>Dolby Surround </a:t>
            </a:r>
            <a:r>
              <a:rPr lang="th-TH" sz="3200" dirty="0" smtClean="0"/>
              <a:t>ได้ นอกจากแยกช่องทางเสียงออกมาแล้ว เทคนิค </a:t>
            </a:r>
            <a:r>
              <a:rPr lang="en-US" sz="3200" dirty="0" smtClean="0"/>
              <a:t>Pro-Logic </a:t>
            </a:r>
            <a:r>
              <a:rPr lang="th-TH" sz="3200" dirty="0" smtClean="0"/>
              <a:t>ยังได้เพิ่มความสามารถในการใส่ช่องเสียง </a:t>
            </a:r>
            <a:r>
              <a:rPr lang="en-US" sz="3200" dirty="0" smtClean="0"/>
              <a:t>Center </a:t>
            </a:r>
            <a:r>
              <a:rPr lang="th-TH" sz="3200" dirty="0" smtClean="0"/>
              <a:t>และยังสามารถสร้างช่องทางเสียง </a:t>
            </a:r>
            <a:r>
              <a:rPr lang="en-US" sz="3200" dirty="0" smtClean="0"/>
              <a:t>Surround </a:t>
            </a:r>
            <a:r>
              <a:rPr lang="th-TH" sz="3200" dirty="0" smtClean="0"/>
              <a:t>ให้กับเสียงต้นฉบับที่เป็น </a:t>
            </a:r>
            <a:r>
              <a:rPr lang="en-US" sz="3200" dirty="0" smtClean="0"/>
              <a:t>Stereo </a:t>
            </a:r>
            <a:r>
              <a:rPr lang="th-TH" sz="3200" dirty="0" smtClean="0"/>
              <a:t>ธรรมดาได้อีกด้วย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5357826"/>
            <a:ext cx="4268041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643998" cy="277654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DOLBY DIGITAL (AC-3) </a:t>
            </a:r>
          </a:p>
          <a:p>
            <a:r>
              <a:rPr lang="th-TH" sz="3200" dirty="0" smtClean="0"/>
              <a:t>ระบบเสียงนี้ เริ่มต้นในปี </a:t>
            </a:r>
            <a:r>
              <a:rPr lang="en-US" sz="3200" dirty="0" smtClean="0"/>
              <a:t>1992 </a:t>
            </a:r>
            <a:r>
              <a:rPr lang="th-TH" sz="3200" dirty="0" smtClean="0"/>
              <a:t>เป็นระบบเสียง </a:t>
            </a:r>
            <a:r>
              <a:rPr lang="en-US" sz="3200" dirty="0" smtClean="0"/>
              <a:t>Digital </a:t>
            </a:r>
            <a:r>
              <a:rPr lang="th-TH" sz="3200" dirty="0" smtClean="0"/>
              <a:t>สำหรับโรงหนัง โดยระบบเสียงนี้ จะประกอบด้วยสัญญาณเสียง </a:t>
            </a:r>
            <a:r>
              <a:rPr lang="en-US" sz="3200" dirty="0" smtClean="0"/>
              <a:t>digital </a:t>
            </a:r>
            <a:r>
              <a:rPr lang="th-TH" sz="3200" dirty="0" smtClean="0"/>
              <a:t>ทั้งหมด </a:t>
            </a:r>
            <a:r>
              <a:rPr lang="en-US" sz="3200" dirty="0" smtClean="0"/>
              <a:t>6 </a:t>
            </a:r>
            <a:r>
              <a:rPr lang="th-TH" sz="3200" dirty="0" smtClean="0"/>
              <a:t>ช่องทางแยกขาดจากกัน มี </a:t>
            </a:r>
            <a:r>
              <a:rPr lang="en-US" sz="3200" dirty="0" smtClean="0"/>
              <a:t>5 </a:t>
            </a:r>
            <a:r>
              <a:rPr lang="th-TH" sz="3200" dirty="0" smtClean="0"/>
              <a:t>ช่องทางสำหรับลำโพง </a:t>
            </a:r>
            <a:r>
              <a:rPr lang="en-US" sz="3200" dirty="0" smtClean="0"/>
              <a:t>5 </a:t>
            </a:r>
            <a:r>
              <a:rPr lang="th-TH" sz="3200" dirty="0" smtClean="0"/>
              <a:t>ตัว และช่องที่ </a:t>
            </a:r>
            <a:r>
              <a:rPr lang="en-US" sz="3200" dirty="0" smtClean="0"/>
              <a:t>6 </a:t>
            </a:r>
            <a:r>
              <a:rPr lang="th-TH" sz="3200" dirty="0" smtClean="0"/>
              <a:t>สำหรับสัญญาณเสียงต่ำ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429132"/>
            <a:ext cx="3357586" cy="130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643998" cy="277654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DOLBY DIGITAL SURROUND-EX </a:t>
            </a:r>
          </a:p>
          <a:p>
            <a:r>
              <a:rPr lang="en-US" sz="3200" b="1" dirty="0" smtClean="0"/>
              <a:t> </a:t>
            </a:r>
            <a:r>
              <a:rPr lang="th-TH" sz="3200" dirty="0" smtClean="0"/>
              <a:t>ระบบเสียง ที่พัฒนามาจาก </a:t>
            </a:r>
            <a:r>
              <a:rPr lang="en-US" sz="3200" dirty="0" smtClean="0"/>
              <a:t>Dolby Digital 5.1 </a:t>
            </a:r>
            <a:r>
              <a:rPr lang="th-TH" sz="3200" dirty="0" smtClean="0"/>
              <a:t>เป็นการพัฒนาร่วมกัน ระหว่าง </a:t>
            </a:r>
            <a:r>
              <a:rPr lang="en-US" sz="3200" dirty="0" smtClean="0"/>
              <a:t>Dolby Laboratories </a:t>
            </a:r>
            <a:r>
              <a:rPr lang="th-TH" sz="3200" dirty="0" smtClean="0"/>
              <a:t>และ </a:t>
            </a:r>
            <a:r>
              <a:rPr lang="en-US" sz="3200" dirty="0" err="1" smtClean="0"/>
              <a:t>Lucasfilm</a:t>
            </a:r>
            <a:r>
              <a:rPr lang="en-US" sz="3200" dirty="0" smtClean="0"/>
              <a:t> </a:t>
            </a:r>
            <a:r>
              <a:rPr lang="th-TH" sz="3200" dirty="0" smtClean="0"/>
              <a:t>เพิ่มช่องทางเสียง </a:t>
            </a:r>
            <a:r>
              <a:rPr lang="en-US" sz="3200" dirty="0" smtClean="0"/>
              <a:t>Surround </a:t>
            </a:r>
            <a:r>
              <a:rPr lang="th-TH" sz="3200" dirty="0" smtClean="0"/>
              <a:t>โดยการทำ </a:t>
            </a:r>
            <a:r>
              <a:rPr lang="en-US" sz="3200" dirty="0" err="1" smtClean="0"/>
              <a:t>Matrixed</a:t>
            </a:r>
            <a:r>
              <a:rPr lang="en-US" sz="3200" dirty="0" smtClean="0"/>
              <a:t> Combination </a:t>
            </a:r>
            <a:r>
              <a:rPr lang="th-TH" sz="3200" dirty="0" smtClean="0"/>
              <a:t>จากสัญญาณ </a:t>
            </a:r>
            <a:r>
              <a:rPr lang="en-US" sz="3200" dirty="0" smtClean="0"/>
              <a:t>Surround 2 </a:t>
            </a:r>
            <a:r>
              <a:rPr lang="th-TH" sz="3200" dirty="0" smtClean="0"/>
              <a:t>ช่องทางเดิม ที่มีใน </a:t>
            </a:r>
            <a:r>
              <a:rPr lang="en-US" sz="3200" dirty="0" smtClean="0"/>
              <a:t>Dolby Digital 5.1 </a:t>
            </a:r>
            <a:r>
              <a:rPr lang="th-TH" sz="3200" dirty="0" smtClean="0"/>
              <a:t>ระบบเสียงนี้ ทำให้การเคลื่อนตัวของเสียง จากด้านหน้า มาด้านข้าง และอ้อมหลังผู้ฟัง มีการต่อเนื่องมากยิ่งขึ้น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4929198"/>
            <a:ext cx="2714644" cy="144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643998" cy="277654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DIGITAL THEATER SYSTEMS (DTS) </a:t>
            </a:r>
          </a:p>
          <a:p>
            <a:r>
              <a:rPr lang="en-US" sz="3200" b="1" dirty="0" smtClean="0"/>
              <a:t> </a:t>
            </a:r>
            <a:r>
              <a:rPr lang="th-TH" sz="3200" dirty="0" smtClean="0"/>
              <a:t>ระบบเสียง </a:t>
            </a:r>
            <a:r>
              <a:rPr lang="en-US" sz="3200" dirty="0" smtClean="0"/>
              <a:t>DTS </a:t>
            </a:r>
            <a:r>
              <a:rPr lang="th-TH" sz="3200" dirty="0" smtClean="0"/>
              <a:t>เริ่มเข้ามามีบทบาท เป็นระบบเสียงสำหรับโรงหนัง ในปี </a:t>
            </a:r>
            <a:r>
              <a:rPr lang="en-US" sz="3200" dirty="0" smtClean="0"/>
              <a:t>1995 </a:t>
            </a:r>
            <a:r>
              <a:rPr lang="th-TH" sz="3200" dirty="0" smtClean="0"/>
              <a:t>ประ</a:t>
            </a:r>
            <a:r>
              <a:rPr lang="th-TH" sz="3200" dirty="0" err="1" smtClean="0"/>
              <a:t>กอบด้ว</a:t>
            </a:r>
            <a:r>
              <a:rPr lang="th-TH" sz="3200" dirty="0" smtClean="0"/>
              <a:t>สัญญาณเสียงแบบ </a:t>
            </a:r>
            <a:r>
              <a:rPr lang="en-US" sz="3200" dirty="0" smtClean="0"/>
              <a:t>digital 5.1</a:t>
            </a:r>
            <a:r>
              <a:rPr lang="th-TH" sz="3200" dirty="0" smtClean="0"/>
              <a:t>ช่องทาง </a:t>
            </a:r>
            <a:r>
              <a:rPr lang="en-US" sz="3200" dirty="0" smtClean="0"/>
              <a:t>(</a:t>
            </a:r>
            <a:r>
              <a:rPr lang="th-TH" sz="3200" dirty="0" smtClean="0"/>
              <a:t>เหมือน </a:t>
            </a:r>
            <a:r>
              <a:rPr lang="en-US" sz="3200" dirty="0" smtClean="0"/>
              <a:t>Dolby Digital) </a:t>
            </a:r>
            <a:r>
              <a:rPr lang="th-TH" sz="3200" dirty="0" smtClean="0"/>
              <a:t>แต่สิ่งที่แตกต่างกันก็คือ การบีบอัดข้อมูลของสัญญาณ </a:t>
            </a:r>
            <a:r>
              <a:rPr lang="en-US" sz="3200" dirty="0" smtClean="0"/>
              <a:t>digital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3857628"/>
            <a:ext cx="2857520" cy="220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643998" cy="277654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SONY DYNAMIC DIGITAL SOUND (SDDS) </a:t>
            </a:r>
          </a:p>
          <a:p>
            <a:r>
              <a:rPr lang="en-US" sz="3200" b="1" dirty="0" smtClean="0"/>
              <a:t> </a:t>
            </a:r>
            <a:r>
              <a:rPr lang="th-TH" sz="3200" dirty="0" smtClean="0"/>
              <a:t>ระบบเสียง </a:t>
            </a:r>
            <a:r>
              <a:rPr lang="en-US" sz="3200" dirty="0" smtClean="0"/>
              <a:t>SDDS </a:t>
            </a:r>
            <a:r>
              <a:rPr lang="th-TH" sz="3200" dirty="0" smtClean="0"/>
              <a:t>นี้ สามารถรับฟังได้ เฉพาะกับโรงหนังเท่านั้น เนื่องจากระบบเสียงสำหรับฟังตามบ้าน ถูกครองโดย </a:t>
            </a:r>
            <a:r>
              <a:rPr lang="en-US" sz="3200" dirty="0" smtClean="0"/>
              <a:t>Dolby Digital 5.1 </a:t>
            </a:r>
            <a:r>
              <a:rPr lang="th-TH" sz="3200" dirty="0" smtClean="0"/>
              <a:t>และ </a:t>
            </a:r>
            <a:r>
              <a:rPr lang="en-US" sz="3200" dirty="0" smtClean="0"/>
              <a:t>DTS </a:t>
            </a:r>
            <a:r>
              <a:rPr lang="th-TH" sz="3200" dirty="0" smtClean="0"/>
              <a:t>ไปหมดแล้วระบบเสียง </a:t>
            </a:r>
            <a:r>
              <a:rPr lang="en-US" sz="3200" dirty="0" smtClean="0"/>
              <a:t>SDDS </a:t>
            </a:r>
            <a:r>
              <a:rPr lang="th-TH" sz="3200" dirty="0" smtClean="0"/>
              <a:t>นี้ ประกอบด้วยสัญญาณเสียง </a:t>
            </a:r>
            <a:r>
              <a:rPr lang="en-US" sz="3200" dirty="0" smtClean="0"/>
              <a:t>8 </a:t>
            </a:r>
            <a:r>
              <a:rPr lang="th-TH" sz="3200" dirty="0" smtClean="0"/>
              <a:t>ช่องเสียง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786322"/>
            <a:ext cx="3857652" cy="102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ความสำคัญของเสียง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95400"/>
            <a:ext cx="8474106" cy="4876800"/>
          </a:xfrm>
        </p:spPr>
        <p:txBody>
          <a:bodyPr/>
          <a:lstStyle/>
          <a:p>
            <a:r>
              <a:rPr lang="th-TH" sz="3200" dirty="0" smtClean="0"/>
              <a:t>ในด้าน </a:t>
            </a:r>
            <a:r>
              <a:rPr lang="en-US" sz="3200" dirty="0" smtClean="0"/>
              <a:t>Multimedia </a:t>
            </a:r>
            <a:r>
              <a:rPr lang="th-TH" sz="3200" dirty="0" smtClean="0"/>
              <a:t>นั้นเสียงนับว่ามีความสำคัญอย่างมากที่จะช่วยในการสื่อความหมายต่างๆ ให้ชัดเจนยิ่งขึ้น และเป็นสิ่งที่ใช้ในการดึงดูดความสนใจของการใช้สื่อ </a:t>
            </a:r>
            <a:endParaRPr lang="en-US" sz="3200" dirty="0" smtClean="0"/>
          </a:p>
          <a:p>
            <a:r>
              <a:rPr lang="th-TH" sz="3200" dirty="0" smtClean="0"/>
              <a:t>เช่น</a:t>
            </a:r>
            <a:r>
              <a:rPr lang="en-US" sz="3200" smtClean="0"/>
              <a:t>  </a:t>
            </a:r>
            <a:r>
              <a:rPr lang="th-TH" sz="3200" smtClean="0"/>
              <a:t>การ</a:t>
            </a:r>
            <a:r>
              <a:rPr lang="th-TH" sz="3200" dirty="0" smtClean="0"/>
              <a:t>ใช้เสียงประกอบการ </a:t>
            </a:r>
            <a:r>
              <a:rPr lang="en-US" sz="3200" dirty="0" smtClean="0"/>
              <a:t>Click Mouse </a:t>
            </a:r>
          </a:p>
          <a:p>
            <a:r>
              <a:rPr lang="th-TH" sz="3200" dirty="0" smtClean="0"/>
              <a:t>การใช้เสียงเพลงประกอบการใช้งานโปรแกรม </a:t>
            </a:r>
            <a:endParaRPr lang="en-US" sz="3200" dirty="0" smtClean="0"/>
          </a:p>
          <a:p>
            <a:r>
              <a:rPr lang="th-TH" sz="3200" dirty="0" smtClean="0"/>
              <a:t>หรือประกอบการแสดง </a:t>
            </a:r>
            <a:r>
              <a:rPr lang="en-US" sz="3200" dirty="0" smtClean="0"/>
              <a:t>Slide </a:t>
            </a:r>
            <a:r>
              <a:rPr lang="th-TH" sz="3200" dirty="0" smtClean="0"/>
              <a:t>เป็นต้น เมื่อขาดเสียงไปแล้วความสมบูรณ์ของสื่อก็จะหมดไป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ระบบของเสียง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643998" cy="277654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THX SOUND SYSTEM</a:t>
            </a:r>
          </a:p>
          <a:p>
            <a:r>
              <a:rPr lang="en-US" sz="3200" b="1" dirty="0" smtClean="0"/>
              <a:t> </a:t>
            </a:r>
            <a:r>
              <a:rPr lang="th-TH" sz="3200" dirty="0" smtClean="0"/>
              <a:t>สำหรับ </a:t>
            </a:r>
            <a:r>
              <a:rPr lang="en-US" sz="3200" dirty="0" smtClean="0"/>
              <a:t>THX </a:t>
            </a:r>
            <a:r>
              <a:rPr lang="th-TH" sz="3200" dirty="0" smtClean="0"/>
              <a:t>นี้ ไม่ใช่ระบบเสียง </a:t>
            </a:r>
            <a:r>
              <a:rPr lang="en-US" sz="3200" dirty="0" smtClean="0"/>
              <a:t>(</a:t>
            </a:r>
            <a:r>
              <a:rPr lang="th-TH" sz="3200" dirty="0" smtClean="0"/>
              <a:t>หลาย ๆ คนเข้าใจผิด</a:t>
            </a:r>
            <a:r>
              <a:rPr lang="en-US" sz="3200" dirty="0" smtClean="0"/>
              <a:t>) </a:t>
            </a:r>
            <a:r>
              <a:rPr lang="th-TH" sz="3200" dirty="0" smtClean="0"/>
              <a:t>ระบบ </a:t>
            </a:r>
            <a:r>
              <a:rPr lang="en-US" sz="3200" dirty="0" smtClean="0"/>
              <a:t>THX </a:t>
            </a:r>
            <a:r>
              <a:rPr lang="th-TH" sz="3200" dirty="0" smtClean="0"/>
              <a:t>นี้ พัฒนาโดย </a:t>
            </a:r>
            <a:r>
              <a:rPr lang="en-US" sz="3200" dirty="0" err="1" smtClean="0"/>
              <a:t>Lucasfilm</a:t>
            </a:r>
            <a:r>
              <a:rPr lang="en-US" sz="3200" dirty="0" smtClean="0"/>
              <a:t> </a:t>
            </a:r>
            <a:r>
              <a:rPr lang="th-TH" sz="3200" dirty="0" smtClean="0"/>
              <a:t>ย่อมาจาก </a:t>
            </a:r>
            <a:r>
              <a:rPr lang="en-US" sz="3200" dirty="0" smtClean="0"/>
              <a:t>Tomlinson </a:t>
            </a:r>
            <a:r>
              <a:rPr lang="en-US" sz="3200" dirty="0" err="1" smtClean="0"/>
              <a:t>holman's</a:t>
            </a:r>
            <a:r>
              <a:rPr lang="en-US" sz="3200" dirty="0" smtClean="0"/>
              <a:t> </a:t>
            </a:r>
            <a:r>
              <a:rPr lang="en-US" sz="3200" dirty="0" err="1" smtClean="0"/>
              <a:t>eXperiment</a:t>
            </a:r>
            <a:r>
              <a:rPr lang="en-US" sz="3200" dirty="0" smtClean="0"/>
              <a:t> </a:t>
            </a:r>
            <a:r>
              <a:rPr lang="th-TH" sz="3200" dirty="0" smtClean="0"/>
              <a:t>ใช้เพื่อเป็นการกำหนดมาตรฐาน สำหรับอุปกรณ์การดูหนัง ทั้งนี้ การเกิดขึ้นของระบบ </a:t>
            </a:r>
            <a:r>
              <a:rPr lang="en-US" sz="3200" dirty="0" smtClean="0"/>
              <a:t>THX </a:t>
            </a:r>
            <a:r>
              <a:rPr lang="th-TH" sz="3200" dirty="0" smtClean="0"/>
              <a:t>เนื่องจาก เสียงที่ผู้ฟังรับฟังในโรงหนังต่าง ๆ กัน ที่ใช้อุปกรณ์โสตคนละชนิดกัน ทำให้เสียงที่ได้ออกมาแตกต่างกัน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786322"/>
            <a:ext cx="2500330" cy="1477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Musical Instrument Digital Interface (MIDI)</a:t>
            </a:r>
          </a:p>
          <a:p>
            <a:r>
              <a:rPr lang="en-US" sz="3200" dirty="0" smtClean="0"/>
              <a:t>Musical Instrument Digital Interface </a:t>
            </a:r>
            <a:r>
              <a:rPr lang="th-TH" sz="3200" dirty="0" smtClean="0"/>
              <a:t>เป็นรูปแบบการควบคุมเครื่องดนตรี ที่กลุ่มนักดนตรีในสหรัฐอเมริกา ร่วมกันคิดค้น</a:t>
            </a:r>
            <a:r>
              <a:rPr lang="en-US" sz="3200" dirty="0" smtClean="0"/>
              <a:t> MIDI </a:t>
            </a:r>
            <a:r>
              <a:rPr lang="th-TH" sz="3200" dirty="0" smtClean="0"/>
              <a:t>มีประโยชน์ในการช่วยให้นักดนตรี สามารถนำเพลงที่เล่นไปแล้วกลับมาเล่นใหม่ และช่วยเพิ่ม </a:t>
            </a:r>
            <a:r>
              <a:rPr lang="en-US" sz="3200" dirty="0" smtClean="0"/>
              <a:t>special effects </a:t>
            </a:r>
            <a:r>
              <a:rPr lang="th-TH" sz="3200" dirty="0" smtClean="0"/>
              <a:t>อื่นๆ </a:t>
            </a:r>
            <a:endParaRPr lang="en-US" sz="3200" b="1" dirty="0" smtClean="0"/>
          </a:p>
          <a:p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RealAudio Format</a:t>
            </a:r>
          </a:p>
          <a:p>
            <a:r>
              <a:rPr lang="en-US" sz="3200" dirty="0" smtClean="0"/>
              <a:t>RealAudio </a:t>
            </a:r>
            <a:r>
              <a:rPr lang="th-TH" sz="3200" dirty="0" smtClean="0"/>
              <a:t>เป็นรูปแบบเสียงที่พัฒนาโดยบริษัท </a:t>
            </a:r>
            <a:r>
              <a:rPr lang="en-US" sz="3200" dirty="0" smtClean="0"/>
              <a:t>Real Media </a:t>
            </a:r>
            <a:r>
              <a:rPr lang="th-TH" sz="3200" dirty="0" smtClean="0"/>
              <a:t>ซึ่งพัฒนาขึ้นมาใช้กับระบบ </a:t>
            </a:r>
            <a:r>
              <a:rPr lang="en-US" sz="3200" dirty="0" smtClean="0"/>
              <a:t>Internet </a:t>
            </a:r>
            <a:r>
              <a:rPr lang="th-TH" sz="3200" dirty="0" smtClean="0"/>
              <a:t>สามารถรองรับข้อมูล </a:t>
            </a:r>
            <a:r>
              <a:rPr lang="en-US" sz="3200" dirty="0" smtClean="0"/>
              <a:t>Video </a:t>
            </a:r>
            <a:r>
              <a:rPr lang="th-TH" sz="3200" dirty="0" smtClean="0"/>
              <a:t>ได้ นิยมใช้ในการทำ </a:t>
            </a:r>
            <a:r>
              <a:rPr lang="en-US" sz="3200" dirty="0" smtClean="0"/>
              <a:t>Streaming </a:t>
            </a:r>
            <a:r>
              <a:rPr lang="th-TH" sz="3200" dirty="0" smtClean="0"/>
              <a:t>ซึ่งใช้ </a:t>
            </a:r>
            <a:r>
              <a:rPr lang="en-US" sz="3200" dirty="0" smtClean="0"/>
              <a:t>bandwidth</a:t>
            </a:r>
            <a:r>
              <a:rPr lang="th-TH" sz="3200" dirty="0" smtClean="0"/>
              <a:t> ต่ำ</a:t>
            </a:r>
            <a:r>
              <a:rPr lang="en-US" sz="3200" dirty="0" smtClean="0"/>
              <a:t>  </a:t>
            </a:r>
            <a:r>
              <a:rPr lang="th-TH" sz="3200" dirty="0" smtClean="0"/>
              <a:t>เสียงที่มีรูปแบบเป็น </a:t>
            </a:r>
            <a:r>
              <a:rPr lang="en-US" sz="3200" dirty="0" smtClean="0"/>
              <a:t>RealAudio </a:t>
            </a:r>
            <a:r>
              <a:rPr lang="th-TH" sz="3200" dirty="0" smtClean="0"/>
              <a:t>จะมีนามสกุลเป็น </a:t>
            </a:r>
            <a:r>
              <a:rPr lang="en-US" sz="3200" dirty="0" smtClean="0"/>
              <a:t>.RM,.RAM </a:t>
            </a:r>
            <a:r>
              <a:rPr lang="th-TH" sz="3200" dirty="0" smtClean="0"/>
              <a:t>เป็นแฟ้มข้อมูลที่เก็บภาพเคลื่อนไหวและเสียงไว้ด้วยกัน การเข้าไปดูก็ทำได้ทั้งเข้าดูผ่านโปรแกรม </a:t>
            </a:r>
            <a:r>
              <a:rPr lang="en-US" sz="3200" dirty="0" smtClean="0"/>
              <a:t>RealPlayer </a:t>
            </a:r>
            <a:r>
              <a:rPr lang="th-TH" sz="3200" dirty="0" smtClean="0"/>
              <a:t>หรือการดูผ่าน โปรแกรม เว็บบราวเซอร์ สามารถดูวิดีโอ และรับฟังข่าวสารได้ คล้ายวิทยุกระจายเสียง </a:t>
            </a:r>
            <a:endParaRPr lang="en-US" sz="3200" dirty="0" smtClean="0"/>
          </a:p>
          <a:p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AIFF Format</a:t>
            </a:r>
            <a:endParaRPr lang="en-US" sz="3200" dirty="0" smtClean="0">
              <a:solidFill>
                <a:srgbClr val="003399"/>
              </a:solidFill>
            </a:endParaRPr>
          </a:p>
          <a:p>
            <a:r>
              <a:rPr lang="en-US" sz="3200" dirty="0" smtClean="0"/>
              <a:t>AIFF (Audio Interchange File Format) </a:t>
            </a:r>
            <a:r>
              <a:rPr lang="th-TH" sz="3200" dirty="0" smtClean="0"/>
              <a:t>เป็นรูปแบบเสียงที่พัฒนาโดยบริษัท </a:t>
            </a:r>
            <a:r>
              <a:rPr lang="en-US" sz="3200" dirty="0" smtClean="0"/>
              <a:t>Apple </a:t>
            </a:r>
            <a:r>
              <a:rPr lang="th-TH" sz="3200" dirty="0" smtClean="0"/>
              <a:t>และใช้งานภายในเครื่อง </a:t>
            </a:r>
            <a:r>
              <a:rPr lang="en-US" sz="3200" dirty="0" smtClean="0"/>
              <a:t>Apple </a:t>
            </a:r>
            <a:r>
              <a:rPr lang="th-TH" sz="3200" dirty="0" smtClean="0"/>
              <a:t>เท่านั้น นามสกุลของแฟ้มจะเป็น </a:t>
            </a:r>
            <a:r>
              <a:rPr lang="en-US" sz="3200" dirty="0" smtClean="0"/>
              <a:t>.AIF,AIFF</a:t>
            </a:r>
          </a:p>
          <a:p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SND Format</a:t>
            </a:r>
            <a:endParaRPr lang="en-US" sz="3200" dirty="0" smtClean="0">
              <a:solidFill>
                <a:srgbClr val="003399"/>
              </a:solidFill>
            </a:endParaRPr>
          </a:p>
          <a:p>
            <a:r>
              <a:rPr lang="en-US" sz="3200" dirty="0" smtClean="0"/>
              <a:t>SND (Sound) </a:t>
            </a:r>
            <a:r>
              <a:rPr lang="th-TH" sz="3200" dirty="0" smtClean="0"/>
              <a:t>เป็นรูปแบบเสียงที่พัฒนาโดยบริษัท </a:t>
            </a:r>
            <a:r>
              <a:rPr lang="en-US" sz="3200" dirty="0" smtClean="0"/>
              <a:t>Apple </a:t>
            </a:r>
            <a:r>
              <a:rPr lang="th-TH" sz="3200" dirty="0" smtClean="0"/>
              <a:t>และใช้งานภายในเครื่อง </a:t>
            </a:r>
            <a:r>
              <a:rPr lang="en-US" sz="3200" dirty="0" smtClean="0"/>
              <a:t> Apple </a:t>
            </a:r>
            <a:r>
              <a:rPr lang="th-TH" sz="3200" dirty="0" smtClean="0"/>
              <a:t>เท่านั้น นามสกุลของแฟ้มจะเป็น</a:t>
            </a:r>
            <a:r>
              <a:rPr lang="en-US" sz="3200" dirty="0" smtClean="0"/>
              <a:t> .SND</a:t>
            </a:r>
          </a:p>
          <a:p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WAVE Format</a:t>
            </a:r>
          </a:p>
          <a:p>
            <a:r>
              <a:rPr lang="en-US" sz="3200" dirty="0" smtClean="0"/>
              <a:t>WAVE (waveform) </a:t>
            </a:r>
            <a:r>
              <a:rPr lang="th-TH" sz="3200" dirty="0" smtClean="0"/>
              <a:t>พัฒนาโดยบริษัท</a:t>
            </a:r>
            <a:r>
              <a:rPr lang="en-US" sz="3200" dirty="0" smtClean="0"/>
              <a:t> IBM </a:t>
            </a:r>
            <a:r>
              <a:rPr lang="th-TH" sz="3200" dirty="0" smtClean="0"/>
              <a:t>และ </a:t>
            </a:r>
            <a:r>
              <a:rPr lang="en-US" sz="3200" dirty="0" smtClean="0"/>
              <a:t>Microsoft  </a:t>
            </a:r>
            <a:r>
              <a:rPr lang="th-TH" sz="3200" dirty="0" smtClean="0"/>
              <a:t>รองรับการทำงานในระบบ </a:t>
            </a:r>
            <a:r>
              <a:rPr lang="en-US" sz="3200" dirty="0" smtClean="0"/>
              <a:t>Windows </a:t>
            </a:r>
            <a:r>
              <a:rPr lang="th-TH" sz="3200" dirty="0" smtClean="0"/>
              <a:t>เป็นไฟล์เสียงที่ได้มาจากการบันทึกเสียง แล้วเก็บไว้ในระบบดิจิตอล ทำให้เราสามารถนำไฟล์เหล่านี้ไปประยุกต์ใช้งานต่างๆต่อได้อีก ไม่ว่าจะเป็นการปรับแต่งเสียง ผสมเสียง หรือ </a:t>
            </a:r>
            <a:r>
              <a:rPr lang="en-US" sz="3200" dirty="0" smtClean="0"/>
              <a:t>  convert </a:t>
            </a:r>
            <a:r>
              <a:rPr lang="th-TH" sz="3200" dirty="0" smtClean="0"/>
              <a:t>ไปเป็นไฟล์เสียงประเภทอื่นๆได้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ACC (.acc) </a:t>
            </a:r>
          </a:p>
          <a:p>
            <a:r>
              <a:rPr lang="th-TH" sz="3200" dirty="0" smtClean="0"/>
              <a:t>เป็นไฟล์เสียงที่มีคุณภาพสูงมาก สุ่มความถี่ได้ถึง </a:t>
            </a:r>
            <a:r>
              <a:rPr lang="en-US" sz="3200" dirty="0" smtClean="0"/>
              <a:t>96 kHz </a:t>
            </a:r>
            <a:r>
              <a:rPr lang="th-TH" sz="3200" dirty="0" smtClean="0"/>
              <a:t>รองรับอัตราการเล่นไฟล์สูงถึง </a:t>
            </a:r>
            <a:r>
              <a:rPr lang="en-US" sz="3200" dirty="0" smtClean="0"/>
              <a:t>576 Kbps </a:t>
            </a:r>
            <a:r>
              <a:rPr lang="th-TH" sz="3200" dirty="0" smtClean="0"/>
              <a:t>สามารถแยกเสียงได้ถึงระบบ </a:t>
            </a:r>
            <a:r>
              <a:rPr lang="en-US" sz="3200" dirty="0" smtClean="0"/>
              <a:t>5.1</a:t>
            </a:r>
            <a:r>
              <a:rPr lang="th-TH" sz="3200" dirty="0" smtClean="0"/>
              <a:t>ช่อง เทียบเท่า</a:t>
            </a:r>
            <a:r>
              <a:rPr lang="en-US" sz="3200" dirty="0" smtClean="0"/>
              <a:t> Dolby Digital </a:t>
            </a:r>
            <a:r>
              <a:rPr lang="th-TH" sz="3200" dirty="0" smtClean="0"/>
              <a:t>หรือ </a:t>
            </a:r>
            <a:r>
              <a:rPr lang="en-US" sz="3200" dirty="0" smtClean="0"/>
              <a:t>AC-3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WMA/Windows Media Audio</a:t>
            </a:r>
          </a:p>
          <a:p>
            <a:r>
              <a:rPr lang="th-TH" sz="3200" dirty="0" smtClean="0"/>
              <a:t>เป็นมาตรฐานที่ </a:t>
            </a:r>
            <a:r>
              <a:rPr lang="en-US" sz="3200" dirty="0" smtClean="0"/>
              <a:t>Microsoft </a:t>
            </a:r>
            <a:r>
              <a:rPr lang="th-TH" sz="3200" dirty="0" smtClean="0"/>
              <a:t>พัฒนาสำหรับบีบอักเสียง ซึ่งสามารถบีบอัดไฟล์ให้มีอัตราการส่งมากกว่า </a:t>
            </a:r>
            <a:r>
              <a:rPr lang="en-US" sz="3200" dirty="0" smtClean="0"/>
              <a:t>MP3 </a:t>
            </a:r>
            <a:r>
              <a:rPr lang="th-TH" sz="3200" dirty="0" smtClean="0"/>
              <a:t>นามสกุลของไฟล์เป็น </a:t>
            </a:r>
            <a:r>
              <a:rPr lang="en-US" sz="3200" dirty="0" smtClean="0"/>
              <a:t>.WMA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OGG Format</a:t>
            </a:r>
          </a:p>
          <a:p>
            <a:r>
              <a:rPr lang="th-TH" sz="3200" dirty="0" smtClean="0"/>
              <a:t>เป็นมาตรฐานที่พัฒนาขึ้นมาเพื่อแทนที่ </a:t>
            </a:r>
            <a:r>
              <a:rPr lang="en-US" sz="3200" dirty="0" smtClean="0"/>
              <a:t>MP3 </a:t>
            </a:r>
            <a:r>
              <a:rPr lang="th-TH" sz="3200" dirty="0" smtClean="0"/>
              <a:t>เนื่องจากใน ค.ศ. </a:t>
            </a:r>
            <a:r>
              <a:rPr lang="en-US" sz="3200" dirty="0" smtClean="0"/>
              <a:t>1998 </a:t>
            </a:r>
            <a:r>
              <a:rPr lang="th-TH" sz="3200" dirty="0" smtClean="0"/>
              <a:t>สถาบัน </a:t>
            </a:r>
            <a:r>
              <a:rPr lang="en-US" sz="3200" dirty="0" err="1" smtClean="0"/>
              <a:t>Fraunhofer</a:t>
            </a:r>
            <a:r>
              <a:rPr lang="en-US" sz="3200" dirty="0" smtClean="0"/>
              <a:t> </a:t>
            </a:r>
            <a:r>
              <a:rPr lang="th-TH" sz="3200" dirty="0" smtClean="0"/>
              <a:t>ในเยอรมนี ซึ่งเป็นเจ้าของสิทธิบัตรวิธีการบีบอัดข้อมูลใน </a:t>
            </a:r>
            <a:r>
              <a:rPr lang="en-US" sz="3200" dirty="0" smtClean="0"/>
              <a:t>MP3 </a:t>
            </a:r>
            <a:r>
              <a:rPr lang="th-TH" sz="3200" dirty="0" smtClean="0"/>
              <a:t>ประกาศเตรียมคิดค่าใช้งาน จึงมีกลุ่มพัฒนามาตรฐานใหม่เพื่อมาแทน </a:t>
            </a:r>
            <a:r>
              <a:rPr lang="en-US" sz="3200" dirty="0" smtClean="0"/>
              <a:t>MP3 </a:t>
            </a:r>
            <a:r>
              <a:rPr lang="th-TH" sz="3200" dirty="0" smtClean="0"/>
              <a:t>และให้มาตรฐานใหม่นี้เป็นสาธารณสมบัติ (</a:t>
            </a:r>
            <a:r>
              <a:rPr lang="en-US" sz="3200" dirty="0" smtClean="0"/>
              <a:t>Public    Domain). </a:t>
            </a:r>
            <a:r>
              <a:rPr lang="th-TH" sz="3200" dirty="0" smtClean="0"/>
              <a:t>ในปี ค.ศ. </a:t>
            </a:r>
            <a:r>
              <a:rPr lang="en-US" sz="3200" dirty="0" smtClean="0"/>
              <a:t>2002 </a:t>
            </a:r>
            <a:r>
              <a:rPr lang="en-US" sz="3200" dirty="0" err="1" smtClean="0"/>
              <a:t>Ogg</a:t>
            </a:r>
            <a:r>
              <a:rPr lang="en-US" sz="3200" dirty="0" smtClean="0"/>
              <a:t> </a:t>
            </a:r>
            <a:r>
              <a:rPr lang="en-US" sz="3200" dirty="0" err="1" smtClean="0"/>
              <a:t>Vorbis</a:t>
            </a:r>
            <a:r>
              <a:rPr lang="en-US" sz="3200" dirty="0" smtClean="0"/>
              <a:t> 1.0 </a:t>
            </a:r>
            <a:r>
              <a:rPr lang="th-TH" sz="3200" dirty="0" smtClean="0"/>
              <a:t>ก็เสร็จสมบูรณ์ และกลายเป็นหนึ่งในฟอร์แมตเสียงหลักที่ทุกโปรแกรมต้องมีนามสกุลของแฟ้มจะเป็น</a:t>
            </a:r>
            <a:r>
              <a:rPr lang="en-US" sz="3200" dirty="0" smtClean="0"/>
              <a:t> .OGG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28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MPEG Audio</a:t>
            </a:r>
          </a:p>
          <a:p>
            <a:r>
              <a:rPr lang="en-US" sz="3200" dirty="0" smtClean="0"/>
              <a:t>Mpeg  (Moving Picture Experts Group) </a:t>
            </a:r>
            <a:r>
              <a:rPr lang="th-TH" sz="3200" dirty="0" smtClean="0"/>
              <a:t>เป็นมาตรฐานสากลของการเข้ารหัสภาพ และเสียง ซึ่งแยกย่อยออกเป็น  </a:t>
            </a:r>
            <a:r>
              <a:rPr lang="en-US" sz="3200" dirty="0" smtClean="0"/>
              <a:t>MPEG-1, MPEG-2</a:t>
            </a:r>
            <a:r>
              <a:rPr lang="th-TH" sz="3200" dirty="0" smtClean="0"/>
              <a:t> และ </a:t>
            </a:r>
            <a:r>
              <a:rPr lang="en-US" sz="3200" dirty="0" smtClean="0"/>
              <a:t>MPEG-3</a:t>
            </a:r>
            <a:r>
              <a:rPr lang="th-TH" sz="3200" dirty="0" smtClean="0"/>
              <a:t>ลักษณะเด่นของ </a:t>
            </a:r>
            <a:r>
              <a:rPr lang="en-US" sz="3200" dirty="0" smtClean="0"/>
              <a:t>MPEG      Audio</a:t>
            </a:r>
          </a:p>
          <a:p>
            <a:r>
              <a:rPr lang="th-TH" sz="3200" dirty="0" smtClean="0"/>
              <a:t>คุณภาพเสียงอยู่ในระดับดีเยี่ยม</a:t>
            </a:r>
            <a:endParaRPr lang="en-US" sz="3200" dirty="0" smtClean="0"/>
          </a:p>
          <a:p>
            <a:r>
              <a:rPr lang="th-TH" sz="3200" dirty="0" smtClean="0"/>
              <a:t>ใช้ </a:t>
            </a:r>
            <a:r>
              <a:rPr lang="en-US" sz="3200" dirty="0" smtClean="0"/>
              <a:t>bandwidth  </a:t>
            </a:r>
            <a:r>
              <a:rPr lang="th-TH" sz="3200" dirty="0" smtClean="0"/>
              <a:t>น้อย</a:t>
            </a:r>
            <a:endParaRPr lang="en-US" sz="3200" dirty="0" smtClean="0"/>
          </a:p>
          <a:p>
            <a:r>
              <a:rPr lang="th-TH" sz="3200" dirty="0" smtClean="0"/>
              <a:t>ยืดหยุ่นต่อการใช้งาน</a:t>
            </a:r>
            <a:endParaRPr lang="en-US" sz="3200" dirty="0" smtClean="0"/>
          </a:p>
          <a:p>
            <a:r>
              <a:rPr lang="th-TH" sz="3200" dirty="0" smtClean="0"/>
              <a:t>ใช้ในระบบ </a:t>
            </a:r>
            <a:r>
              <a:rPr lang="en-US" sz="3200" dirty="0" smtClean="0"/>
              <a:t>internet </a:t>
            </a:r>
            <a:r>
              <a:rPr lang="th-TH" sz="3200" dirty="0" smtClean="0"/>
              <a:t>ได้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รูปแบบของเสียงที่ใช้ในคอมพิวเตอร์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95400"/>
            <a:ext cx="8429684" cy="4876800"/>
          </a:xfrm>
        </p:spPr>
        <p:txBody>
          <a:bodyPr/>
          <a:lstStyle/>
          <a:p>
            <a:r>
              <a:rPr lang="th-TH" sz="3200" dirty="0" smtClean="0"/>
              <a:t>เสียงที่นำมาใช้ในคอมพิวเตอร์เป็นแบบดิจิตอล สัญญาณเสียงดิจิตอลเป็นสัญญาณที่คงรูปอยู่เสมอ ไม่ว่าจะเปลี่ยนตัวกลางที่เก็บสัญญาณไปเป็นอย่างไร หรือมีระยะการเดินทางไกลแค่ไหน เป็นข้อดีของระบบดิจิตอลที่ทำให้มันก้าวเข้ามาแทนที่ระบบอนาล็อก การที่เราสามารถทำสัญญาณเสียงให้อยู่ในรูปดิจิตอลได้ ทำให้สามารถ สร้างและแก้ไข ดัดแปลงสัญญาณนั้นได้ง่ายโดยการช่วยเหลือจากคอมพิวเตอร์ </a:t>
            </a:r>
            <a:endParaRPr lang="en-US" sz="3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MPEG Audio</a:t>
            </a:r>
          </a:p>
          <a:p>
            <a:r>
              <a:rPr lang="en-US" sz="3200" dirty="0" smtClean="0"/>
              <a:t>Relatively low coding delay </a:t>
            </a:r>
          </a:p>
          <a:p>
            <a:r>
              <a:rPr lang="th-TH" sz="3200" dirty="0" smtClean="0"/>
              <a:t>มีความผิดเพียนน้อย</a:t>
            </a:r>
            <a:endParaRPr lang="en-US" sz="3200" dirty="0" smtClean="0"/>
          </a:p>
          <a:p>
            <a:r>
              <a:rPr lang="th-TH" sz="3200" dirty="0" smtClean="0"/>
              <a:t>ใช้เนื้อที่จัดเก็บน้อย</a:t>
            </a:r>
            <a:endParaRPr lang="en-US" sz="3200" dirty="0" smtClean="0"/>
          </a:p>
          <a:p>
            <a:r>
              <a:rPr lang="en-US" sz="3200" dirty="0" smtClean="0"/>
              <a:t>Optional Dynamic Range Control (DRC) </a:t>
            </a:r>
          </a:p>
          <a:p>
            <a:r>
              <a:rPr lang="th-TH" sz="3200" dirty="0" smtClean="0"/>
              <a:t>ผสมสัญญาณเสียงได้หลายช่องสัญญาณ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30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MP3 Format</a:t>
            </a:r>
          </a:p>
          <a:p>
            <a:r>
              <a:rPr lang="th-TH" sz="3200" dirty="0" smtClean="0"/>
              <a:t>คำว่า </a:t>
            </a:r>
            <a:r>
              <a:rPr lang="en-US" sz="3200" dirty="0" smtClean="0"/>
              <a:t>MP3</a:t>
            </a:r>
            <a:r>
              <a:rPr lang="th-TH" sz="3200" dirty="0" smtClean="0"/>
              <a:t> ได้มาจากคำว่า "</a:t>
            </a:r>
            <a:r>
              <a:rPr lang="en-US" sz="3200" dirty="0" smtClean="0"/>
              <a:t>MPEG-1 Audio Layer 3" </a:t>
            </a:r>
            <a:r>
              <a:rPr lang="th-TH" sz="3200" dirty="0" smtClean="0"/>
              <a:t>หรือในคำที่เป็นทางการว่า </a:t>
            </a:r>
            <a:endParaRPr lang="en-US" sz="3200" dirty="0" smtClean="0"/>
          </a:p>
          <a:p>
            <a:r>
              <a:rPr lang="th-TH" sz="3200" dirty="0" smtClean="0"/>
              <a:t>"</a:t>
            </a:r>
            <a:r>
              <a:rPr lang="en-US" sz="3200" dirty="0" smtClean="0"/>
              <a:t>ISO/IEC 11172-3 Layer 3" </a:t>
            </a:r>
            <a:r>
              <a:rPr lang="th-TH" sz="3200" dirty="0" smtClean="0"/>
              <a:t>อย่างไรก็ตามไฟล์นามสกุล ".</a:t>
            </a:r>
            <a:r>
              <a:rPr lang="en-US" sz="3200" dirty="0" smtClean="0"/>
              <a:t>mp3" </a:t>
            </a:r>
            <a:r>
              <a:rPr lang="th-TH" sz="3200" dirty="0" smtClean="0"/>
              <a:t>บางไฟล์ก็ใช้การเข้ารหัสแบบใหม่ที่มีชื่อว่า "</a:t>
            </a:r>
            <a:r>
              <a:rPr lang="en-US" sz="3200" dirty="0" smtClean="0"/>
              <a:t>MPEG-2 Audio Layer 3" </a:t>
            </a:r>
            <a:r>
              <a:rPr lang="th-TH" sz="3200" dirty="0" smtClean="0"/>
              <a:t>หรือ "</a:t>
            </a:r>
            <a:r>
              <a:rPr lang="en-US" sz="3200" dirty="0" smtClean="0"/>
              <a:t>ISO/IEC 13818-3 Layer 3"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31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MP3 Format</a:t>
            </a:r>
          </a:p>
          <a:p>
            <a:r>
              <a:rPr lang="en-US" sz="3200" dirty="0" smtClean="0"/>
              <a:t>MP3</a:t>
            </a:r>
            <a:r>
              <a:rPr lang="th-TH" sz="3200" dirty="0" smtClean="0"/>
              <a:t> เป็นรูปแบบการบีบอัดข้อมูลแบบมีการสูญเสียข้อมูลบางส่วน ใช้แทนข้อมูลเสียงที่เข้ารหัสแบบ </a:t>
            </a:r>
            <a:r>
              <a:rPr lang="en-US" sz="3200" dirty="0" smtClean="0"/>
              <a:t>PCM </a:t>
            </a:r>
            <a:r>
              <a:rPr lang="th-TH" sz="3200" dirty="0" smtClean="0"/>
              <a:t>ให้มีขนาดที่เล็กโดยตัดข้อมูลบางส่วนที่พิจารณาแล้วว่าระบบการได้ยินของมนุษย์เกือบจะไม่สามารถรับฟังได้ (แนวคิดนี้คล้ายกับการบีบอัดข้อมูลภาพแบบ </a:t>
            </a:r>
            <a:r>
              <a:rPr lang="en-US" sz="3200" dirty="0" smtClean="0"/>
              <a:t>JPEG) </a:t>
            </a:r>
            <a:r>
              <a:rPr lang="th-TH" sz="3200" dirty="0" smtClean="0"/>
              <a:t>วิธีการต่างๆที่ช่วยให้สามารถตัดข้อมูลบางส่วนออกไปได้ได้ถูกนำมาใช้กับ </a:t>
            </a:r>
            <a:r>
              <a:rPr lang="en-US" sz="3200" dirty="0" smtClean="0"/>
              <a:t>MP3</a:t>
            </a:r>
            <a:r>
              <a:rPr lang="th-TH" sz="3200" dirty="0" smtClean="0"/>
              <a:t> ข้อมูลเสียงแบบ </a:t>
            </a:r>
            <a:r>
              <a:rPr lang="en-US" sz="3200" dirty="0" smtClean="0"/>
              <a:t>   MP3</a:t>
            </a:r>
            <a:r>
              <a:rPr lang="th-TH" sz="3200" dirty="0" smtClean="0"/>
              <a:t> สามารถบีบอัดให้มีขนาดที่แตกต่าง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32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6255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Sound player</a:t>
            </a:r>
          </a:p>
          <a:p>
            <a:r>
              <a:rPr lang="th-TH" sz="3200" dirty="0" smtClean="0"/>
              <a:t>ในการแสดงผลของเสียงด้วยคอมพิวเตอร์ จะต้องใช้โปรแกรมที่ถูกพัฒนาขึ้นมาสำรับแสดงข้อมูลเสียง ซึ่งแต่ละโปรแกรมมีความสามารถในการทำงานที่ต่างกัน บางโปรแกรมมีเครื่องมือในการปรับแต่งเสียง นอกจากนี้แต่ละโปรแกรมยังอาจไม่สามารถเปิดไฟล์เสียงได้ครบทุกรูปแบบ </a:t>
            </a:r>
            <a:endParaRPr lang="en-US" sz="3200" dirty="0" smtClean="0"/>
          </a:p>
          <a:p>
            <a:r>
              <a:rPr lang="th-TH" sz="3200" dirty="0" smtClean="0"/>
              <a:t>โปรแกรมที่นิยมใช้งานมีดังนี้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33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141922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Sound player</a:t>
            </a:r>
          </a:p>
          <a:p>
            <a:r>
              <a:rPr lang="en-US" sz="3200" b="1" dirty="0" smtClean="0">
                <a:hlinkClick r:id="rId2"/>
              </a:rPr>
              <a:t>Anvil Studio 2005.03.09</a:t>
            </a:r>
            <a:r>
              <a:rPr lang="en-US" sz="3200" b="1" dirty="0" smtClean="0"/>
              <a:t>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34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66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571744"/>
            <a:ext cx="3714776" cy="336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141922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Sound player</a:t>
            </a:r>
          </a:p>
          <a:p>
            <a:r>
              <a:rPr lang="en-US" sz="3200" b="1" dirty="0" err="1" smtClean="0"/>
              <a:t>Winamp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35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1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571744"/>
            <a:ext cx="3857652" cy="325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รูปแบบไฟล์เสียง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141922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003399"/>
                </a:solidFill>
              </a:rPr>
              <a:t>Sound Card </a:t>
            </a:r>
          </a:p>
          <a:p>
            <a:r>
              <a:rPr lang="en-US" sz="3200" b="1" dirty="0" err="1" smtClean="0"/>
              <a:t>Winamp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36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t4760"/>
          <p:cNvPicPr>
            <a:picLocks noChangeAspect="1" noChangeArrowheads="1"/>
          </p:cNvPicPr>
          <p:nvPr/>
        </p:nvPicPr>
        <p:blipFill>
          <a:blip r:embed="rId3"/>
          <a:srcRect b="13753"/>
          <a:stretch>
            <a:fillRect/>
          </a:stretch>
        </p:blipFill>
        <p:spPr bwMode="auto">
          <a:xfrm>
            <a:off x="428596" y="2928934"/>
            <a:ext cx="4391335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928934"/>
            <a:ext cx="3114675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en-US" dirty="0" smtClean="0"/>
              <a:t>Sound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1419220"/>
          </a:xfrm>
        </p:spPr>
        <p:txBody>
          <a:bodyPr/>
          <a:lstStyle/>
          <a:p>
            <a:r>
              <a:rPr lang="en-US" sz="3200" b="1" dirty="0" err="1" smtClean="0"/>
              <a:t>Acoustica</a:t>
            </a:r>
            <a:r>
              <a:rPr lang="en-US" sz="3200" b="1" dirty="0" smtClean="0"/>
              <a:t> MP3 Audio Mixer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37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2071678"/>
            <a:ext cx="517380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en-US" dirty="0" smtClean="0"/>
              <a:t>Sound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1419220"/>
          </a:xfrm>
        </p:spPr>
        <p:txBody>
          <a:bodyPr/>
          <a:lstStyle/>
          <a:p>
            <a:r>
              <a:rPr lang="en-US" sz="3200" b="1" dirty="0" smtClean="0"/>
              <a:t>Sound forge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38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071678"/>
            <a:ext cx="5143536" cy="429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สัญญาณเสียง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ตัวยึดเนื้อหา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เสียงที่เราได้ยินนั้นเป็นเพราะอากาศมีการเปลี่ยนแปลงความดัน ซึ่งเกิดจากการชนกันระหว่างโมเลกุล ของวัตถุตั้งแต่ </a:t>
            </a:r>
            <a:r>
              <a:rPr lang="en-US" dirty="0" smtClean="0"/>
              <a:t> </a:t>
            </a:r>
            <a:r>
              <a:rPr lang="th-TH" dirty="0" smtClean="0"/>
              <a:t>2 อย่างขึ้นไป การชนกันของวัตถุทำให้เกิดความเครียดของวัตถุ และวัตถุจะปรับสภาพสมดุลโดยการสั่นเพื่อลดความเครียดลง</a:t>
            </a:r>
            <a:endParaRPr lang="en-US" dirty="0"/>
          </a:p>
        </p:txBody>
      </p:sp>
      <p:pic>
        <p:nvPicPr>
          <p:cNvPr id="1026" name="Picture 2" descr="WAVEL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928934"/>
            <a:ext cx="4786346" cy="339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การสุ่มหน้าคลื่น (</a:t>
            </a:r>
            <a:r>
              <a:rPr lang="en-US" dirty="0" smtClean="0"/>
              <a:t>Sampling of Waveform)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572560" cy="1419220"/>
          </a:xfrm>
        </p:spPr>
        <p:txBody>
          <a:bodyPr/>
          <a:lstStyle/>
          <a:p>
            <a:r>
              <a:rPr lang="th-TH" dirty="0" smtClean="0"/>
              <a:t>เนื่องจากสัญญาณเสียงมีลักษณะเป็น </a:t>
            </a:r>
            <a:r>
              <a:rPr lang="en-US" dirty="0" smtClean="0"/>
              <a:t>analog </a:t>
            </a:r>
            <a:r>
              <a:rPr lang="th-TH" dirty="0" smtClean="0"/>
              <a:t>การเปลี่ยนให้เป็นสัญญาณดิจิตอลเราต้องสุ่มหน้าคลื่น ด้วยการหยิบหน้าคลื่นมาดูว่า ขณะนี้มันมี </a:t>
            </a:r>
            <a:r>
              <a:rPr lang="en-US" dirty="0" smtClean="0"/>
              <a:t>amplitude </a:t>
            </a:r>
            <a:r>
              <a:rPr lang="th-TH" dirty="0" smtClean="0"/>
              <a:t>เท่าไหร่ อัตราในการสุ่มหน้าคลื่นนี้ เราเรียกว่า </a:t>
            </a:r>
            <a:r>
              <a:rPr lang="en-US" dirty="0" smtClean="0"/>
              <a:t>sampling rate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sa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286124"/>
            <a:ext cx="6742787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rate </a:t>
            </a:r>
            <a:r>
              <a:rPr lang="th-TH" dirty="0" smtClean="0"/>
              <a:t>ที่เหมาะสมในการบันทึกเสียงต่างๆ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sampl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357298"/>
            <a:ext cx="644314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ความสูงของคลื่น</a:t>
            </a:r>
            <a:r>
              <a:rPr lang="en-US" dirty="0" smtClean="0"/>
              <a:t> (Amplitude </a:t>
            </a:r>
            <a:r>
              <a:rPr lang="th-TH" dirty="0" smtClean="0"/>
              <a:t>หรือ </a:t>
            </a:r>
            <a:r>
              <a:rPr lang="en-US" dirty="0" smtClean="0"/>
              <a:t>Sampling Size)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95400"/>
            <a:ext cx="8572560" cy="4876800"/>
          </a:xfrm>
        </p:spPr>
        <p:txBody>
          <a:bodyPr/>
          <a:lstStyle/>
          <a:p>
            <a:r>
              <a:rPr lang="th-TH" sz="4000" dirty="0" smtClean="0"/>
              <a:t>การบันทึกค่าของเสียงเป็นการบันทึกความสูงของคลื่น ซึ่ง ถ้าใช้ขนาดบันทึกมากเท่าใดความคมชัดของเสียงที่ได้ก็จะมากตามไปด้วย </a:t>
            </a:r>
            <a:endParaRPr lang="en-US" sz="4000" dirty="0" smtClean="0"/>
          </a:p>
          <a:p>
            <a:r>
              <a:rPr lang="th-TH" sz="4000" dirty="0" smtClean="0"/>
              <a:t>โดยปกติจะกำหนดค่าในการปันทึกเป็น 8 บิต 16 บิต 24 บิต 32 บิต 64 บิต และ 128 บิต</a:t>
            </a:r>
            <a:endParaRPr lang="en-US" sz="4000" dirty="0" smtClean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ความสูงของคลื่น</a:t>
            </a:r>
            <a:r>
              <a:rPr lang="en-US" dirty="0" smtClean="0"/>
              <a:t> (Amplitude </a:t>
            </a:r>
            <a:r>
              <a:rPr lang="th-TH" dirty="0" smtClean="0"/>
              <a:t>หรือ </a:t>
            </a:r>
            <a:r>
              <a:rPr lang="en-US" dirty="0" smtClean="0"/>
              <a:t>Sampling Size)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ตัวยึดเนื้อหา 5"/>
          <p:cNvSpPr>
            <a:spLocks noGrp="1"/>
          </p:cNvSpPr>
          <p:nvPr>
            <p:ph idx="1"/>
          </p:nvPr>
        </p:nvSpPr>
        <p:spPr>
          <a:xfrm>
            <a:off x="214282" y="1214422"/>
            <a:ext cx="3889374" cy="4876800"/>
          </a:xfrm>
        </p:spPr>
        <p:txBody>
          <a:bodyPr/>
          <a:lstStyle/>
          <a:p>
            <a:r>
              <a:rPr lang="th-TH" dirty="0" smtClean="0"/>
              <a:t>สำหรับโปรแกรมที่ใช้ในการบันทึกเสียงมักจะมี </a:t>
            </a:r>
            <a:r>
              <a:rPr lang="en-US" dirty="0" smtClean="0"/>
              <a:t>Function </a:t>
            </a:r>
            <a:r>
              <a:rPr lang="th-TH" dirty="0" smtClean="0"/>
              <a:t>ให้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th-TH" dirty="0" smtClean="0"/>
              <a:t>ในส่วนของ </a:t>
            </a:r>
            <a:r>
              <a:rPr lang="en-US" dirty="0" smtClean="0"/>
              <a:t> </a:t>
            </a:r>
          </a:p>
          <a:p>
            <a:r>
              <a:rPr lang="en-US" dirty="0" smtClean="0"/>
              <a:t>Sampling Rate </a:t>
            </a:r>
          </a:p>
          <a:p>
            <a:r>
              <a:rPr lang="th-TH" dirty="0" smtClean="0"/>
              <a:t>และ </a:t>
            </a:r>
            <a:r>
              <a:rPr lang="en-US" dirty="0" smtClean="0"/>
              <a:t>Sampling Sound </a:t>
            </a:r>
            <a:r>
              <a:rPr lang="th-TH" dirty="0" smtClean="0"/>
              <a:t>อยู่ด้วย</a:t>
            </a:r>
            <a:endParaRPr lang="en-US" dirty="0"/>
          </a:p>
        </p:txBody>
      </p:sp>
      <p:pic>
        <p:nvPicPr>
          <p:cNvPr id="4098" name="Picture 2" descr="S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000108"/>
            <a:ext cx="3714776" cy="5712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63" y="142852"/>
            <a:ext cx="8961437" cy="692150"/>
          </a:xfrm>
        </p:spPr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Record Settings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B74600-BD3B-4E4F-A3B4-DA3826CC293D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5" name="Picture 10" descr="http://3.bp.blogspot.com/-yDrIL_2wCfE/TaQZJXwVRtI/AAAAAAAAAAw/10hm7E9fQfE/s320/Netwo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20081" y="714375"/>
            <a:ext cx="952481" cy="71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_S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000108"/>
            <a:ext cx="4500594" cy="5437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business02">
  <a:themeElements>
    <a:clrScheme name="bluebusiness02 4">
      <a:dk1>
        <a:srgbClr val="000000"/>
      </a:dk1>
      <a:lt1>
        <a:srgbClr val="FFFFFF"/>
      </a:lt1>
      <a:dk2>
        <a:srgbClr val="000000"/>
      </a:dk2>
      <a:lt2>
        <a:srgbClr val="CCFFFF"/>
      </a:lt2>
      <a:accent1>
        <a:srgbClr val="003399"/>
      </a:accent1>
      <a:accent2>
        <a:srgbClr val="FF9933"/>
      </a:accent2>
      <a:accent3>
        <a:srgbClr val="FFFFFF"/>
      </a:accent3>
      <a:accent4>
        <a:srgbClr val="000000"/>
      </a:accent4>
      <a:accent5>
        <a:srgbClr val="AAADCA"/>
      </a:accent5>
      <a:accent6>
        <a:srgbClr val="E78A2D"/>
      </a:accent6>
      <a:hlink>
        <a:srgbClr val="6699FF"/>
      </a:hlink>
      <a:folHlink>
        <a:srgbClr val="83A6A7"/>
      </a:folHlink>
    </a:clrScheme>
    <a:fontScheme name="bluebusiness02">
      <a:majorFont>
        <a:latin typeface="Verdana"/>
        <a:ea typeface="굴림"/>
        <a:cs typeface=""/>
      </a:majorFont>
      <a:minorFont>
        <a:latin typeface="Verdana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bluebusiness02 1">
        <a:dk1>
          <a:srgbClr val="000000"/>
        </a:dk1>
        <a:lt1>
          <a:srgbClr val="FFFFFF"/>
        </a:lt1>
        <a:dk2>
          <a:srgbClr val="000066"/>
        </a:dk2>
        <a:lt2>
          <a:srgbClr val="FFFFCC"/>
        </a:lt2>
        <a:accent1>
          <a:srgbClr val="00CC99"/>
        </a:accent1>
        <a:accent2>
          <a:srgbClr val="00FF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00E7B9"/>
        </a:accent6>
        <a:hlink>
          <a:srgbClr val="0099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business02 2">
        <a:dk1>
          <a:srgbClr val="000000"/>
        </a:dk1>
        <a:lt1>
          <a:srgbClr val="FFFFFF"/>
        </a:lt1>
        <a:dk2>
          <a:srgbClr val="000066"/>
        </a:dk2>
        <a:lt2>
          <a:srgbClr val="CCFFFF"/>
        </a:lt2>
        <a:accent1>
          <a:srgbClr val="0066CC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E78A00"/>
        </a:accent6>
        <a:hlink>
          <a:srgbClr val="66CC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business02 3">
        <a:dk1>
          <a:srgbClr val="000000"/>
        </a:dk1>
        <a:lt1>
          <a:srgbClr val="FFFFFF"/>
        </a:lt1>
        <a:dk2>
          <a:srgbClr val="000000"/>
        </a:dk2>
        <a:lt2>
          <a:srgbClr val="CCFFCC"/>
        </a:lt2>
        <a:accent1>
          <a:srgbClr val="006666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AAB8B8"/>
        </a:accent5>
        <a:accent6>
          <a:srgbClr val="E78A2D"/>
        </a:accent6>
        <a:hlink>
          <a:srgbClr val="00CC99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business02 4">
        <a:dk1>
          <a:srgbClr val="000000"/>
        </a:dk1>
        <a:lt1>
          <a:srgbClr val="FFFFFF"/>
        </a:lt1>
        <a:dk2>
          <a:srgbClr val="000000"/>
        </a:dk2>
        <a:lt2>
          <a:srgbClr val="CCFFFF"/>
        </a:lt2>
        <a:accent1>
          <a:srgbClr val="003399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E78A2D"/>
        </a:accent6>
        <a:hlink>
          <a:srgbClr val="6699FF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business02 5">
        <a:dk1>
          <a:srgbClr val="000000"/>
        </a:dk1>
        <a:lt1>
          <a:srgbClr val="FFFFFF"/>
        </a:lt1>
        <a:dk2>
          <a:srgbClr val="000000"/>
        </a:dk2>
        <a:lt2>
          <a:srgbClr val="CCCCFF"/>
        </a:lt2>
        <a:accent1>
          <a:srgbClr val="333399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E78A2D"/>
        </a:accent6>
        <a:hlink>
          <a:srgbClr val="CC99FF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bluebusiness02</Template>
  <TotalTime>3475</TotalTime>
  <Words>1821</Words>
  <Application>Microsoft Office PowerPoint</Application>
  <PresentationFormat>On-screen Show (4:3)</PresentationFormat>
  <Paragraphs>158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bluebusiness02</vt:lpstr>
      <vt:lpstr>Digital Sound  </vt:lpstr>
      <vt:lpstr>ความสำคัญของเสียง</vt:lpstr>
      <vt:lpstr>รูปแบบของเสียงที่ใช้ในคอมพิวเตอร์</vt:lpstr>
      <vt:lpstr>สัญญาณเสียง</vt:lpstr>
      <vt:lpstr>การสุ่มหน้าคลื่น (Sampling of Waveform)</vt:lpstr>
      <vt:lpstr>sampling rate ที่เหมาะสมในการบันทึกเสียงต่างๆ</vt:lpstr>
      <vt:lpstr>ความสูงของคลื่น (Amplitude หรือ Sampling Size)</vt:lpstr>
      <vt:lpstr>ความสูงของคลื่น (Amplitude หรือ Sampling Size)</vt:lpstr>
      <vt:lpstr>ตัวอย่าง Record Settings</vt:lpstr>
      <vt:lpstr>ระบบของเสียง</vt:lpstr>
      <vt:lpstr>ระบบของเสียง</vt:lpstr>
      <vt:lpstr>ระบบของเสียง</vt:lpstr>
      <vt:lpstr>ระบบของเสียง</vt:lpstr>
      <vt:lpstr>ระบบของเสียง</vt:lpstr>
      <vt:lpstr>ระบบของเสียง</vt:lpstr>
      <vt:lpstr>ระบบของเสียง</vt:lpstr>
      <vt:lpstr>ระบบของเสียง</vt:lpstr>
      <vt:lpstr>ระบบของเสียง</vt:lpstr>
      <vt:lpstr>ระบบของเสียง</vt:lpstr>
      <vt:lpstr>ระบบของเสียง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รูปแบบไฟล์เสียง</vt:lpstr>
      <vt:lpstr>Sound Software</vt:lpstr>
      <vt:lpstr>Sound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cms</dc:creator>
  <cp:lastModifiedBy>naorung</cp:lastModifiedBy>
  <cp:revision>551</cp:revision>
  <dcterms:created xsi:type="dcterms:W3CDTF">2011-06-22T03:41:26Z</dcterms:created>
  <dcterms:modified xsi:type="dcterms:W3CDTF">2014-10-04T02:57:39Z</dcterms:modified>
</cp:coreProperties>
</file>